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71" r:id="rId6"/>
    <p:sldId id="272" r:id="rId7"/>
    <p:sldId id="273" r:id="rId8"/>
    <p:sldId id="274" r:id="rId9"/>
    <p:sldId id="267" r:id="rId10"/>
  </p:sldIdLst>
  <p:sldSz cx="18288000" cy="10287000"/>
  <p:notesSz cx="6858000" cy="9144000"/>
  <p:embeddedFontLst>
    <p:embeddedFont>
      <p:font typeface="Source Han Sans KR Bold" panose="020B0600000101010101" charset="-127"/>
      <p:regular r:id="rId11"/>
    </p:embeddedFont>
    <p:embeddedFont>
      <p:font typeface="Tlab 레트로라이프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424" y="2577333"/>
            <a:ext cx="7471152" cy="853698"/>
            <a:chOff x="0" y="0"/>
            <a:chExt cx="4342650" cy="4962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2650" cy="496217"/>
            </a:xfrm>
            <a:custGeom>
              <a:avLst/>
              <a:gdLst/>
              <a:ahLst/>
              <a:cxnLst/>
              <a:rect l="l" t="t" r="r" b="b"/>
              <a:pathLst>
                <a:path w="4342650" h="496217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57400" y="4076700"/>
            <a:ext cx="14173200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 dirty="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I2C </a:t>
            </a:r>
          </a:p>
          <a:p>
            <a:pPr algn="ctr">
              <a:lnSpc>
                <a:spcPts val="10083"/>
              </a:lnSpc>
            </a:pPr>
            <a:r>
              <a:rPr lang="en-US" sz="8002" spc="-80" dirty="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Inter-Integrated Circuit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80683" y="2688721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MCU’s Garage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6180683" y="2688721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MCU’s Garage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33EFAB1B-B7F4-4A8A-82B4-9186B8C0BAC1}"/>
              </a:ext>
            </a:extLst>
          </p:cNvPr>
          <p:cNvGrpSpPr/>
          <p:nvPr/>
        </p:nvGrpSpPr>
        <p:grpSpPr>
          <a:xfrm>
            <a:off x="5408424" y="571500"/>
            <a:ext cx="7471152" cy="853698"/>
            <a:chOff x="0" y="0"/>
            <a:chExt cx="4342650" cy="49621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FAFF101-1046-43A4-A3CF-EB9CCEA1A9E5}"/>
                </a:ext>
              </a:extLst>
            </p:cNvPr>
            <p:cNvSpPr/>
            <p:nvPr/>
          </p:nvSpPr>
          <p:spPr>
            <a:xfrm>
              <a:off x="0" y="0"/>
              <a:ext cx="4342650" cy="496217"/>
            </a:xfrm>
            <a:custGeom>
              <a:avLst/>
              <a:gdLst/>
              <a:ahLst/>
              <a:cxnLst/>
              <a:rect l="l" t="t" r="r" b="b"/>
              <a:pathLst>
                <a:path w="4342650" h="496217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B656E21-0329-4829-BE93-93CEC29ACC55}"/>
                </a:ext>
              </a:extLst>
            </p:cNvPr>
            <p:cNvSpPr txBox="1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10" name="TextBox 24">
            <a:extLst>
              <a:ext uri="{FF2B5EF4-FFF2-40B4-BE49-F238E27FC236}">
                <a16:creationId xmlns:a16="http://schemas.microsoft.com/office/drawing/2014/main" id="{A82A5DDC-2D5E-46F1-8565-E92E2D3AACA1}"/>
              </a:ext>
            </a:extLst>
          </p:cNvPr>
          <p:cNvSpPr txBox="1"/>
          <p:nvPr/>
        </p:nvSpPr>
        <p:spPr>
          <a:xfrm>
            <a:off x="6180683" y="721479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B6606DC-F13F-43CB-B1D0-070BB618A23C}"/>
              </a:ext>
            </a:extLst>
          </p:cNvPr>
          <p:cNvSpPr txBox="1"/>
          <p:nvPr/>
        </p:nvSpPr>
        <p:spPr>
          <a:xfrm>
            <a:off x="1524000" y="1943100"/>
            <a:ext cx="16078200" cy="2675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99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Major Features of I2C</a:t>
            </a:r>
          </a:p>
          <a:p>
            <a:pPr marL="571500" indent="-571500" algn="l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99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Pros / Cons of I2C</a:t>
            </a:r>
          </a:p>
          <a:p>
            <a:pPr marL="571500" indent="-571500" algn="l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99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Physical Layer of I2C</a:t>
            </a:r>
          </a:p>
          <a:p>
            <a:pPr marL="571500" indent="-571500" algn="l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99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254070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6346320" cy="401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I2C is a synchronous, multi-controller/multi-target serial communication bus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Communicates with SDA(Data Signal) &amp; SCL(Clock Signal)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With 7bit Address space, can connect 112 nodes in theory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With 10bit  extended Address space,  can connect 1008 nodes  in theory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Used in sensors, OLED, LCD controller, DAC ADC Devices, EEPROM .... </a:t>
            </a:r>
            <a:r>
              <a:rPr lang="en-US" sz="3200" spc="-94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etc</a:t>
            </a:r>
            <a:endParaRPr lang="en-US" sz="3200" spc="-9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spc="-9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Major Feature of I2C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회로도 구성">
            <a:extLst>
              <a:ext uri="{FF2B5EF4-FFF2-40B4-BE49-F238E27FC236}">
                <a16:creationId xmlns:a16="http://schemas.microsoft.com/office/drawing/2014/main" id="{078BB3A3-96C3-40B0-B67E-7151F70F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55" y="5600700"/>
            <a:ext cx="7467592" cy="35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6F7A6-3FA3-4589-96DB-2CBBE9B3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79" y="5753100"/>
            <a:ext cx="7382905" cy="3524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6346320" cy="605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There are several modes of operation for I2C communication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Standard mode : 100 </a:t>
            </a:r>
            <a:r>
              <a:rPr lang="en-US" sz="3200" spc="-94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kbit</a:t>
            </a: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/s, All I2C device should support Standard mode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Fast mode : Achieved 400 </a:t>
            </a:r>
            <a:r>
              <a:rPr lang="en-US" sz="3200" spc="-94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kbit</a:t>
            </a: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/s speed by adjusting several timing parameters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Fast mode plus: Achieved up to 1 Mbit/s by using more powerful (20 mA) drivers and pull-up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High speed mode : </a:t>
            </a: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Achieved up to 3.4 Mbit/s, but have some constraints like requiring to have a clock line with active pull-ups during high-speed transmission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Ultra fast mode : 5Mbit/s Write only I2C mode , always keeping the data line in active state. Also clock stretching, arbitration, read transfer and ACK are all omitted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Major Feature of I2C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B8E4A7-2D8B-4D30-A0B1-1B6E901DE4BB}"/>
              </a:ext>
            </a:extLst>
          </p:cNvPr>
          <p:cNvSpPr/>
          <p:nvPr/>
        </p:nvSpPr>
        <p:spPr>
          <a:xfrm>
            <a:off x="895062" y="8420100"/>
            <a:ext cx="1585876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A91D5-6169-46DA-BC3A-A4CE1310843F}"/>
              </a:ext>
            </a:extLst>
          </p:cNvPr>
          <p:cNvSpPr/>
          <p:nvPr/>
        </p:nvSpPr>
        <p:spPr>
          <a:xfrm>
            <a:off x="901041" y="8420100"/>
            <a:ext cx="1461159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Standard</a:t>
            </a:r>
            <a:br>
              <a:rPr lang="en-US" altLang="ko-KR" dirty="0"/>
            </a:br>
            <a:r>
              <a:rPr lang="en-US" altLang="ko-KR" dirty="0"/>
              <a:t>100kbit/s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159129-8F91-49AE-A6E2-AA9DA5A6551E}"/>
              </a:ext>
            </a:extLst>
          </p:cNvPr>
          <p:cNvSpPr/>
          <p:nvPr/>
        </p:nvSpPr>
        <p:spPr>
          <a:xfrm>
            <a:off x="2362200" y="8420100"/>
            <a:ext cx="2774747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 mode</a:t>
            </a:r>
          </a:p>
          <a:p>
            <a:pPr algn="ctr"/>
            <a:r>
              <a:rPr lang="en-US" altLang="ko-KR" dirty="0"/>
              <a:t>400kbit/s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BF0D68-C090-467F-887C-B293F36FBAB8}"/>
              </a:ext>
            </a:extLst>
          </p:cNvPr>
          <p:cNvSpPr/>
          <p:nvPr/>
        </p:nvSpPr>
        <p:spPr>
          <a:xfrm>
            <a:off x="5124341" y="8420100"/>
            <a:ext cx="485785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Fast mode plus</a:t>
            </a:r>
          </a:p>
          <a:p>
            <a:pPr algn="ctr"/>
            <a:r>
              <a:rPr lang="en-US" altLang="ko-KR" dirty="0"/>
              <a:t>1Mbit/s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1B418E-8781-40CA-94F3-B512F2A99A43}"/>
              </a:ext>
            </a:extLst>
          </p:cNvPr>
          <p:cNvSpPr/>
          <p:nvPr/>
        </p:nvSpPr>
        <p:spPr>
          <a:xfrm>
            <a:off x="9982199" y="8420100"/>
            <a:ext cx="4419599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 speed mode</a:t>
            </a:r>
          </a:p>
          <a:p>
            <a:pPr algn="ctr"/>
            <a:r>
              <a:rPr lang="en-US" altLang="ko-KR" dirty="0"/>
              <a:t>3.4Mbit/s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729961-A6A9-44F3-887E-64BCB1A7A377}"/>
              </a:ext>
            </a:extLst>
          </p:cNvPr>
          <p:cNvSpPr/>
          <p:nvPr/>
        </p:nvSpPr>
        <p:spPr>
          <a:xfrm>
            <a:off x="14401800" y="8420100"/>
            <a:ext cx="2352023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Ultra fast mode</a:t>
            </a:r>
          </a:p>
          <a:p>
            <a:pPr algn="ctr"/>
            <a:r>
              <a:rPr lang="en-US" altLang="ko-KR" dirty="0"/>
              <a:t>5Mbit/s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A3EFA38-82F5-41BD-BE81-9CA003D96101}"/>
              </a:ext>
            </a:extLst>
          </p:cNvPr>
          <p:cNvSpPr/>
          <p:nvPr/>
        </p:nvSpPr>
        <p:spPr>
          <a:xfrm>
            <a:off x="2057400" y="9585773"/>
            <a:ext cx="13735334" cy="3125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AD154-FBD8-44BD-BAD5-75F50EF28EBC}"/>
              </a:ext>
            </a:extLst>
          </p:cNvPr>
          <p:cNvSpPr txBox="1"/>
          <p:nvPr/>
        </p:nvSpPr>
        <p:spPr>
          <a:xfrm>
            <a:off x="16001758" y="9529007"/>
            <a:ext cx="75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Faster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94C19-B182-4D60-A3E1-62E596C058CE}"/>
              </a:ext>
            </a:extLst>
          </p:cNvPr>
          <p:cNvSpPr txBox="1"/>
          <p:nvPr/>
        </p:nvSpPr>
        <p:spPr>
          <a:xfrm>
            <a:off x="895062" y="9557390"/>
            <a:ext cx="82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Slower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9505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6346320" cy="333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I2C communication protocol has the following Pros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 bus can be configured with two Data communication lines: SDA and SCL 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Operates as synchronous communication, enabling stable communication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Multiple I2C masters and multiple I2C slave devices can be connected in a single bus.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Can add or Remove I2C device while bus is active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Pros and Cons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76" name="Picture 4" descr="I2C Bus">
            <a:extLst>
              <a:ext uri="{FF2B5EF4-FFF2-40B4-BE49-F238E27FC236}">
                <a16:creationId xmlns:a16="http://schemas.microsoft.com/office/drawing/2014/main" id="{EB8083E5-CA8B-4E2A-AD72-46496574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9" y="6134100"/>
            <a:ext cx="82391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81544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6346320" cy="469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I2C communication protocol has the following Cons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Slow speed, Since Faster than UART, but slower than SPI, It’s often an ambiguous option.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Since Half-Duplex communication, Only just one node can transmit data.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Order and configuration of data bits(control register, device address, </a:t>
            </a:r>
            <a:r>
              <a:rPr lang="en-US" altLang="ko-KR" sz="3200" spc="-94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etc</a:t>
            </a: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must be considered in various aspects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Should add pull-up register, in each SDA, SCL.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Pros and Cons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2" descr="36684">
            <a:extLst>
              <a:ext uri="{FF2B5EF4-FFF2-40B4-BE49-F238E27FC236}">
                <a16:creationId xmlns:a16="http://schemas.microsoft.com/office/drawing/2014/main" id="{0F87BCE7-42B7-464D-8E76-1372906B7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210300"/>
            <a:ext cx="8714060" cy="34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8DD9BB-81CF-4C27-A0B8-ABAB8173A2E0}"/>
              </a:ext>
            </a:extLst>
          </p:cNvPr>
          <p:cNvSpPr/>
          <p:nvPr/>
        </p:nvSpPr>
        <p:spPr>
          <a:xfrm>
            <a:off x="12954000" y="7048500"/>
            <a:ext cx="1905000" cy="76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362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3079896" cy="741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SCL and SDA lines require pull-up resistance for each line as an open drain (MOSFET) or open collector (BJT) bus design.</a:t>
            </a:r>
          </a:p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Open drain has the following characteristics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Using MOSFET(Metal-Oxide-Semiconductor Field-Effect Transistor), Drain terminal is connected with external circuit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When MOSFET is activated, drain terminal is connected to GND (Output LOW)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When MOSFET is deactivated, drain terminal become high impedance state since external pull-up resistor(Output High) 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Used on low power consumption, high-speed switching is required field(I2C, GPIO)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Physical Layer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122" name="Picture 2" descr="회로구성">
            <a:extLst>
              <a:ext uri="{FF2B5EF4-FFF2-40B4-BE49-F238E27FC236}">
                <a16:creationId xmlns:a16="http://schemas.microsoft.com/office/drawing/2014/main" id="{4B1A4807-8111-4E5B-A6D6-6449D599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4371" y="1594688"/>
            <a:ext cx="4536125" cy="241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F42433-FA24-4FE4-938E-9603E9660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370" y="4093393"/>
            <a:ext cx="4536125" cy="38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49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7504" y="1594688"/>
            <a:ext cx="12546496" cy="8092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5319"/>
              </a:lnSpc>
              <a:spcBef>
                <a:spcPct val="0"/>
              </a:spcBef>
              <a:buFontTx/>
              <a:buChar char="-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 collectors have the following characteristics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Using BJT (Bipolar Junction Transistor), Collector terminal of the BJT is connected to an external circuit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When BJT is activated, collector terminal is connected to GND (Output LOW)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When BJT is deactivated, collector terminal become high impedance state since external pull-up resistor (Output High) </a:t>
            </a:r>
          </a:p>
          <a:p>
            <a:pPr marL="914400" lvl="1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Used mainly when relatively high current is required (Transistor-Transistor Logic (TTL) circuits, relay control, </a:t>
            </a:r>
            <a:r>
              <a:rPr lang="en-US" altLang="ko-KR" sz="3200" spc="-94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etc</a:t>
            </a:r>
            <a:r>
              <a:rPr lang="en-US" altLang="ko-KR" sz="3200" spc="-94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Tx/>
              <a:buChar char="-"/>
            </a:pPr>
            <a:r>
              <a:rPr lang="en-US" altLang="ko-KR" sz="3200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 general, open drain and open collector operate in the same way with a default High and active Low configuration.</a:t>
            </a:r>
            <a:endParaRPr lang="en-US" altLang="ko-KR" sz="3200" spc="-9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indent="-457200">
              <a:lnSpc>
                <a:spcPts val="53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3200" spc="-94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1000" y="647700"/>
            <a:ext cx="47559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Physical Layer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81000" y="335135"/>
            <a:ext cx="671901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56F13792-C044-4AE5-ADEC-4C9BFD51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572" y="1485900"/>
            <a:ext cx="59114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797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4ABB9E5A-7230-43EB-9D42-48D952721572}"/>
              </a:ext>
            </a:extLst>
          </p:cNvPr>
          <p:cNvGrpSpPr/>
          <p:nvPr/>
        </p:nvGrpSpPr>
        <p:grpSpPr>
          <a:xfrm>
            <a:off x="6768815" y="5628929"/>
            <a:ext cx="4750368" cy="613009"/>
            <a:chOff x="0" y="0"/>
            <a:chExt cx="3494442" cy="45093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10BBAB9-E333-45E0-96A6-49C3C68F5E8D}"/>
                </a:ext>
              </a:extLst>
            </p:cNvPr>
            <p:cNvSpPr/>
            <p:nvPr/>
          </p:nvSpPr>
          <p:spPr>
            <a:xfrm>
              <a:off x="0" y="0"/>
              <a:ext cx="3494442" cy="450939"/>
            </a:xfrm>
            <a:custGeom>
              <a:avLst/>
              <a:gdLst/>
              <a:ahLst/>
              <a:cxnLst/>
              <a:rect l="l" t="t" r="r" b="b"/>
              <a:pathLst>
                <a:path w="3494442" h="450939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4506142-3A85-4AE6-95AA-9A84036778F9}"/>
                </a:ext>
              </a:extLst>
            </p:cNvPr>
            <p:cNvSpPr txBox="1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lIns="24384" tIns="24384" rIns="24384" bIns="24384" rtlCol="0" anchor="ctr"/>
            <a:lstStyle/>
            <a:p>
              <a:pPr algn="ctr">
                <a:lnSpc>
                  <a:spcPts val="2035"/>
                </a:lnSpc>
              </a:pPr>
              <a:endParaRPr/>
            </a:p>
          </p:txBody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A20FE3AD-48D3-4C4A-A7D4-B916C9F768A7}"/>
              </a:ext>
            </a:extLst>
          </p:cNvPr>
          <p:cNvSpPr txBox="1"/>
          <p:nvPr/>
        </p:nvSpPr>
        <p:spPr>
          <a:xfrm>
            <a:off x="4467206" y="3938054"/>
            <a:ext cx="9353587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 dirty="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Thank you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E6B1EFAC-C9A9-43A4-B750-DC5DA7368804}"/>
              </a:ext>
            </a:extLst>
          </p:cNvPr>
          <p:cNvSpPr txBox="1"/>
          <p:nvPr/>
        </p:nvSpPr>
        <p:spPr>
          <a:xfrm>
            <a:off x="6180682" y="5665441"/>
            <a:ext cx="5926634" cy="48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MCU’s Garage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584</Words>
  <Application>Microsoft Office PowerPoint</Application>
  <PresentationFormat>사용자 지정</PresentationFormat>
  <Paragraphs>61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Tlab 레트로라이프</vt:lpstr>
      <vt:lpstr>Source Han Sans KR Bold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미니멀 라인 아이콘 회사 기업 문화 전략 프리젠테이션</dc:title>
  <cp:lastModifiedBy>Joe kyoungjae</cp:lastModifiedBy>
  <cp:revision>38</cp:revision>
  <dcterms:created xsi:type="dcterms:W3CDTF">2006-08-16T00:00:00Z</dcterms:created>
  <dcterms:modified xsi:type="dcterms:W3CDTF">2024-07-31T17:34:48Z</dcterms:modified>
  <dc:identifier>DAGMhAC4oV8</dc:identifier>
</cp:coreProperties>
</file>